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" initials="s" lastIdx="1" clrIdx="0">
    <p:extLst>
      <p:ext uri="{19B8F6BF-5375-455C-9EA6-DF929625EA0E}">
        <p15:presenceInfo xmlns:p15="http://schemas.microsoft.com/office/powerpoint/2012/main" userId="s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85CA"/>
    <a:srgbClr val="FAF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990" cy="497969"/>
          </a:xfrm>
          <a:prstGeom prst="rect">
            <a:avLst/>
          </a:prstGeom>
        </p:spPr>
        <p:txBody>
          <a:bodyPr vert="horz" lIns="88330" tIns="44165" rIns="88330" bIns="4416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689" y="2"/>
            <a:ext cx="2949990" cy="497969"/>
          </a:xfrm>
          <a:prstGeom prst="rect">
            <a:avLst/>
          </a:prstGeom>
        </p:spPr>
        <p:txBody>
          <a:bodyPr vert="horz" lIns="88330" tIns="44165" rIns="88330" bIns="44165" rtlCol="0"/>
          <a:lstStyle>
            <a:lvl1pPr algn="r">
              <a:defRPr sz="1200"/>
            </a:lvl1pPr>
          </a:lstStyle>
          <a:p>
            <a:fld id="{609142A1-7C61-4A1F-A0AC-842EE602406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30" tIns="44165" rIns="88330" bIns="4416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17" y="4783896"/>
            <a:ext cx="5446369" cy="3912834"/>
          </a:xfrm>
          <a:prstGeom prst="rect">
            <a:avLst/>
          </a:prstGeom>
        </p:spPr>
        <p:txBody>
          <a:bodyPr vert="horz" lIns="88330" tIns="44165" rIns="88330" bIns="4416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370"/>
            <a:ext cx="2949990" cy="497969"/>
          </a:xfrm>
          <a:prstGeom prst="rect">
            <a:avLst/>
          </a:prstGeom>
        </p:spPr>
        <p:txBody>
          <a:bodyPr vert="horz" lIns="88330" tIns="44165" rIns="88330" bIns="4416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689" y="9441370"/>
            <a:ext cx="2949990" cy="497969"/>
          </a:xfrm>
          <a:prstGeom prst="rect">
            <a:avLst/>
          </a:prstGeom>
        </p:spPr>
        <p:txBody>
          <a:bodyPr vert="horz" lIns="88330" tIns="44165" rIns="88330" bIns="44165" rtlCol="0" anchor="b"/>
          <a:lstStyle>
            <a:lvl1pPr algn="r">
              <a:defRPr sz="1200"/>
            </a:lvl1pPr>
          </a:lstStyle>
          <a:p>
            <a:fld id="{CC383EBF-1C70-4FC5-AA55-1BD572B8D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1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032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899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755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07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5374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665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601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281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2685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1183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707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2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吹き出し 12"/>
          <p:cNvSpPr/>
          <p:nvPr/>
        </p:nvSpPr>
        <p:spPr>
          <a:xfrm>
            <a:off x="181999" y="2490605"/>
            <a:ext cx="6835816" cy="2151829"/>
          </a:xfrm>
          <a:prstGeom prst="wedgeRoundRectCallout">
            <a:avLst>
              <a:gd name="adj1" fmla="val 61648"/>
              <a:gd name="adj2" fmla="val 391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627" y="2377289"/>
            <a:ext cx="1949145" cy="2192155"/>
          </a:xfrm>
          <a:prstGeom prst="rect">
            <a:avLst/>
          </a:prstGeom>
        </p:spPr>
      </p:pic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97582" y="342504"/>
            <a:ext cx="7748834" cy="413893"/>
          </a:xfrm>
          <a:prstGeom prst="rect">
            <a:avLst/>
          </a:prstGeom>
          <a:effectLst>
            <a:innerShdw blurRad="63500" dist="50800" dir="2700000">
              <a:schemeClr val="bg1">
                <a:alpha val="50000"/>
              </a:schemeClr>
            </a:inn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ja-JP" altLang="en-US" sz="3600" b="1" kern="10" spc="0" dirty="0">
                <a:ln w="9525">
                  <a:noFill/>
                  <a:round/>
                  <a:headEnd/>
                  <a:tailEnd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無料処方せんファックスコーナーご案内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9563" y="977895"/>
            <a:ext cx="896443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5988"/>
            <a:r>
              <a:rPr lang="ja-JP" altLang="en-US" sz="2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姫路薬剤師会では</a:t>
            </a:r>
            <a:endParaRPr lang="en-US" altLang="ja-JP" sz="26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defTabSz="915988"/>
            <a:r>
              <a:rPr lang="ja-JP" altLang="en-US" sz="2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・姫路赤十字病院・姫路医療センター・姫路聖マリア病院 </a:t>
            </a:r>
            <a:endParaRPr lang="en-US" altLang="ja-JP" sz="26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defTabSz="915988"/>
            <a:r>
              <a:rPr lang="ja-JP" altLang="en-US" sz="2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　　に 無料の</a:t>
            </a:r>
            <a:r>
              <a:rPr lang="en-US" altLang="ja-JP" sz="2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sz="2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コーナーを設けています。</a:t>
            </a:r>
            <a:endParaRPr lang="en-US" altLang="ja-JP" sz="26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7000" y="6330399"/>
            <a:ext cx="2532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かかりつけ薬局カード見本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89350" y="5192876"/>
            <a:ext cx="66604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5988"/>
            <a:r>
              <a:rPr lang="en-US" altLang="ja-JP" b="1" dirty="0">
                <a:solidFill>
                  <a:schemeClr val="tx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b="1" dirty="0">
                <a:solidFill>
                  <a:schemeClr val="tx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コーナーでは、かかりつけ薬局カードが使えます。</a:t>
            </a:r>
            <a:endParaRPr lang="en-US" altLang="ja-JP" b="1" dirty="0">
              <a:solidFill>
                <a:schemeClr val="tx1">
                  <a:lumMod val="9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15988"/>
            <a:r>
              <a:rPr lang="ja-JP" altLang="en-US" b="1" dirty="0">
                <a:solidFill>
                  <a:schemeClr val="tx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安心・確実に処方せんを送信して頂くためのカードです。</a:t>
            </a:r>
            <a:endParaRPr lang="en-US" altLang="ja-JP" b="1" dirty="0">
              <a:solidFill>
                <a:schemeClr val="tx1">
                  <a:lumMod val="9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15988"/>
            <a:r>
              <a:rPr lang="ja-JP" altLang="en-US" b="1" dirty="0">
                <a:solidFill>
                  <a:schemeClr val="tx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カードの入手はあなたの「かかりつけ薬局」にご相談下さい</a:t>
            </a:r>
            <a:r>
              <a:rPr lang="ja-JP" altLang="en-US" sz="1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ja-JP" altLang="en-US" sz="16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7000" y="2406836"/>
            <a:ext cx="6665815" cy="2221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kumimoji="1" lang="ja-JP" altLang="en-US" sz="24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ご自宅の近く・最寄り駅の近く・職場の近く等あなたのかかりつけ薬局に</a:t>
            </a:r>
            <a:r>
              <a:rPr kumimoji="1" lang="en-US" altLang="ja-JP" sz="24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sz="24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しておくことができます。</a:t>
            </a:r>
            <a:r>
              <a:rPr kumimoji="1"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お薬をスムーズに受け取れ、待ち時間を短縮できます。</a:t>
            </a:r>
            <a:endParaRPr kumimoji="1" lang="en-US" altLang="ja-JP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31032" y="6380954"/>
            <a:ext cx="3333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一般社団法人</a:t>
            </a:r>
            <a:r>
              <a:rPr kumimoji="1" lang="ja-JP" alt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姫路薬剤師会</a:t>
            </a:r>
          </a:p>
        </p:txBody>
      </p:sp>
      <p:pic>
        <p:nvPicPr>
          <p:cNvPr id="16" name="図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87" y="4840933"/>
            <a:ext cx="2117317" cy="134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2" y="2273425"/>
            <a:ext cx="1795553" cy="202108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415637" y="3062527"/>
            <a:ext cx="8484300" cy="442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600" b="0" i="0" dirty="0">
              <a:solidFill>
                <a:srgbClr val="00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267526" y="506639"/>
            <a:ext cx="8302843" cy="1587338"/>
          </a:xfrm>
          <a:prstGeom prst="wedgeRoundRectCallout">
            <a:avLst>
              <a:gd name="adj1" fmla="val 41791"/>
              <a:gd name="adj2" fmla="val 96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普段から何でも相談できる</a:t>
            </a:r>
            <a:endParaRPr kumimoji="1" lang="en-US" altLang="ja-JP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「かかりつけ薬局」をお持ちですか？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103" y="2296298"/>
            <a:ext cx="2014262" cy="226280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75112" y="2739361"/>
            <a:ext cx="8738554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50" charset="-128"/>
                <a:ea typeface="Meiryo" panose="020B0604030504040204" pitchFamily="50" charset="-128"/>
              </a:rPr>
              <a:t>ご自宅の近く・職場の近くで</a:t>
            </a:r>
            <a:endParaRPr lang="en-US" altLang="ja-JP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50" charset="-128"/>
                <a:ea typeface="Meiryo" panose="020B0604030504040204" pitchFamily="50" charset="-128"/>
              </a:rPr>
              <a:t>かかりつけ薬局を持ちましょう</a:t>
            </a:r>
            <a:endParaRPr lang="en-US" altLang="ja-JP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ctr"/>
            <a:endParaRPr lang="en-US" altLang="ja-JP" sz="1050" b="1" dirty="0">
              <a:solidFill>
                <a:srgbClr val="0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ctr"/>
            <a:endParaRPr lang="en-US" altLang="ja-JP" sz="1050" b="1" dirty="0">
              <a:solidFill>
                <a:srgbClr val="0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ctr"/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50" charset="-128"/>
                <a:ea typeface="Meiryo" panose="020B0604030504040204" pitchFamily="50" charset="-128"/>
              </a:rPr>
              <a:t>かかりつけ薬局のメリット</a:t>
            </a:r>
            <a:endParaRPr lang="en-US" altLang="ja-JP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endParaRPr lang="en-US" altLang="ja-JP" sz="1400" dirty="0">
              <a:solidFill>
                <a:srgbClr val="0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どこの薬局を利用するかは、患者さんの自由ですが、あなたがいつも利用する薬局が決まっているとすれば、その薬局のことを「かかりつけ薬局」といいます。</a:t>
            </a:r>
            <a:b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「かかりつけ薬局」を持つことによっていくつかのメリットがあります。</a:t>
            </a:r>
            <a:endParaRPr lang="en-US" altLang="ja-JP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そのメリットによって皆さんが適正・適切な服薬ができ、安心で健康な生活を送ることが可能となります。</a:t>
            </a:r>
            <a:b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このことから、安心で健康な生活を送れるよう、皆さまがかかりつけ薬局を持つことをお勧めしています</a:t>
            </a:r>
            <a:r>
              <a:rPr lang="ja-JP" altLang="en-US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31032" y="6380954"/>
            <a:ext cx="3333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一般社団法人</a:t>
            </a:r>
            <a:r>
              <a:rPr kumimoji="1" lang="ja-JP" alt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姫路薬剤師会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268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HG丸ｺﾞｼｯｸM-PRO</vt:lpstr>
      <vt:lpstr>Meiryo</vt:lpstr>
      <vt:lpstr>游ゴシック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oskc-usr</dc:creator>
  <cp:lastModifiedBy>姫路薬剤師会</cp:lastModifiedBy>
  <cp:revision>51</cp:revision>
  <cp:lastPrinted>2022-03-15T02:50:54Z</cp:lastPrinted>
  <dcterms:created xsi:type="dcterms:W3CDTF">2014-09-16T21:41:51Z</dcterms:created>
  <dcterms:modified xsi:type="dcterms:W3CDTF">2022-03-15T06:33:20Z</dcterms:modified>
</cp:coreProperties>
</file>